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21"/>
  </p:notesMasterIdLst>
  <p:handoutMasterIdLst>
    <p:handoutMasterId r:id="rId22"/>
  </p:handoutMasterIdLst>
  <p:sldIdLst>
    <p:sldId id="301" r:id="rId2"/>
    <p:sldId id="288" r:id="rId3"/>
    <p:sldId id="320" r:id="rId4"/>
    <p:sldId id="283" r:id="rId5"/>
    <p:sldId id="321" r:id="rId6"/>
    <p:sldId id="282" r:id="rId7"/>
    <p:sldId id="284" r:id="rId8"/>
    <p:sldId id="279" r:id="rId9"/>
    <p:sldId id="322" r:id="rId10"/>
    <p:sldId id="317" r:id="rId11"/>
    <p:sldId id="316" r:id="rId12"/>
    <p:sldId id="330" r:id="rId13"/>
    <p:sldId id="303" r:id="rId14"/>
    <p:sldId id="331" r:id="rId15"/>
    <p:sldId id="332" r:id="rId16"/>
    <p:sldId id="333" r:id="rId17"/>
    <p:sldId id="334" r:id="rId18"/>
    <p:sldId id="335" r:id="rId19"/>
    <p:sldId id="336" r:id="rId20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 Maria Marques de Lara - MPS" initials="EMMdL-M" lastIdx="0" clrIdx="0">
    <p:extLst>
      <p:ext uri="{19B8F6BF-5375-455C-9EA6-DF929625EA0E}">
        <p15:presenceInfo xmlns:p15="http://schemas.microsoft.com/office/powerpoint/2012/main" userId="S-1-5-21-1697374388-3250189584-3178474174-22865" providerId="AD"/>
      </p:ext>
    </p:extLst>
  </p:cmAuthor>
  <p:cmAuthor id="2" name="03442404100" initials="0" lastIdx="1" clrIdx="1">
    <p:extLst>
      <p:ext uri="{19B8F6BF-5375-455C-9EA6-DF929625EA0E}">
        <p15:presenceInfo xmlns:p15="http://schemas.microsoft.com/office/powerpoint/2012/main" userId="03442404100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FF00FF"/>
    <a:srgbClr val="00FF00"/>
    <a:srgbClr val="3366FF"/>
    <a:srgbClr val="0000FF"/>
    <a:srgbClr val="6C0000"/>
    <a:srgbClr val="990000"/>
    <a:srgbClr val="480000"/>
    <a:srgbClr val="FF5050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0" autoAdjust="0"/>
    <p:restoredTop sz="94434" autoAdjust="0"/>
  </p:normalViewPr>
  <p:slideViewPr>
    <p:cSldViewPr snapToGrid="0">
      <p:cViewPr varScale="1">
        <p:scale>
          <a:sx n="114" d="100"/>
          <a:sy n="114" d="100"/>
        </p:scale>
        <p:origin x="570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Gr&#225;fico%20no%20Microsoft%20Office%20PowerPoin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69672533394122"/>
          <c:y val="0.12790182401470795"/>
          <c:w val="0.74084119933443127"/>
          <c:h val="0.72789079717362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'[Gráfico no Microsoft Office PowerPoint]DISCRIC'!$A$40</c:f>
              <c:strCache>
                <c:ptCount val="1"/>
                <c:pt idx="0">
                  <c:v>Cenário Ideal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3000000" spcFirstLastPara="1" vertOverflow="ellipsis" vert="horz" wrap="square" lIns="38100" tIns="19050" rIns="38100" bIns="19050" anchor="t" anchorCtr="0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8B6F-2945-81D9-08A66D1B39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30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'[Gráfico no Microsoft Office PowerPoint]DISCRIC'!$B$38:$B$39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'[Gráfico no Microsoft Office PowerPoint]DISCRIC'!$B$40</c:f>
              <c:numCache>
                <c:formatCode>#,##0.00</c:formatCode>
                <c:ptCount val="1"/>
                <c:pt idx="0">
                  <c:v>72121451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B6F-2945-81D9-08A66D1B391B}"/>
            </c:ext>
          </c:extLst>
        </c:ser>
        <c:ser>
          <c:idx val="1"/>
          <c:order val="1"/>
          <c:tx>
            <c:strRef>
              <c:f>'[Gráfico no Microsoft Office PowerPoint]DISCRIC'!$A$41</c:f>
              <c:strCache>
                <c:ptCount val="1"/>
                <c:pt idx="0">
                  <c:v>Referencial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1.363326516700701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6F-2945-81D9-08A66D1B391B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-30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'[Gráfico no Microsoft Office PowerPoint]DISCRIC'!$B$38:$B$39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'[Gráfico no Microsoft Office PowerPoint]DISCRIC'!$B$41</c:f>
              <c:numCache>
                <c:formatCode>#,##0.00</c:formatCode>
                <c:ptCount val="1"/>
                <c:pt idx="0">
                  <c:v>25421451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B6F-2945-81D9-08A66D1B391B}"/>
            </c:ext>
          </c:extLst>
        </c:ser>
        <c:ser>
          <c:idx val="2"/>
          <c:order val="2"/>
          <c:tx>
            <c:strRef>
              <c:f>'[Gráfico no Microsoft Office PowerPoint]DISCRIC'!$A$42</c:f>
              <c:strCache>
                <c:ptCount val="1"/>
                <c:pt idx="0">
                  <c:v>Reprimido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30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'[Gráfico no Microsoft Office PowerPoint]DISCRIC'!$B$38:$B$39</c:f>
              <c:strCache>
                <c:ptCount val="1"/>
                <c:pt idx="0">
                  <c:v>Total</c:v>
                </c:pt>
              </c:strCache>
            </c:strRef>
          </c:cat>
          <c:val>
            <c:numRef>
              <c:f>'[Gráfico no Microsoft Office PowerPoint]DISCRIC'!$B$42</c:f>
              <c:numCache>
                <c:formatCode>#,##0.00</c:formatCode>
                <c:ptCount val="1"/>
                <c:pt idx="0">
                  <c:v>46700000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6F-2945-81D9-08A66D1B39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5"/>
        <c:axId val="169929344"/>
        <c:axId val="170010112"/>
      </c:barChart>
      <c:catAx>
        <c:axId val="1699293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70010112"/>
        <c:crosses val="autoZero"/>
        <c:auto val="1"/>
        <c:lblAlgn val="ctr"/>
        <c:lblOffset val="100"/>
        <c:noMultiLvlLbl val="0"/>
      </c:catAx>
      <c:valAx>
        <c:axId val="170010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9929344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7960524639406756"/>
          <c:y val="0.15984305932696163"/>
          <c:w val="0.11836532745318495"/>
          <c:h val="0.579345704172476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bg2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>
      <a:outerShdw blurRad="50800" dist="50800" dir="5400000" algn="ctr" rotWithShape="0">
        <a:schemeClr val="bg2">
          <a:lumMod val="90000"/>
        </a:schemeClr>
      </a:outerShdw>
    </a:effectLst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Colunas1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>
              <c:ext xmlns:c16="http://schemas.microsoft.com/office/drawing/2014/chart" uri="{C3380CC4-5D6E-409C-BE32-E72D297353CC}">
                <c16:uniqueId val="{00000001-BE54-DC46-BAF7-3C265BD19740}"/>
              </c:ext>
            </c:extLst>
          </c:dPt>
          <c:dPt>
            <c:idx val="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E54-DC46-BAF7-3C265BD19740}"/>
              </c:ext>
            </c:extLst>
          </c:dPt>
          <c:dLbls>
            <c:dLbl>
              <c:idx val="0"/>
              <c:layout>
                <c:manualLayout>
                  <c:x val="1.8750003718704129E-2"/>
                  <c:y val="-5.0563625230888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E54-DC46-BAF7-3C265BD19740}"/>
                </c:ext>
              </c:extLst>
            </c:dLbl>
            <c:dLbl>
              <c:idx val="1"/>
              <c:layout>
                <c:manualLayout>
                  <c:x val="2.9222271209951294E-2"/>
                  <c:y val="-4.3233483820546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54-DC46-BAF7-3C265BD19740}"/>
                </c:ext>
              </c:extLst>
            </c:dLbl>
            <c:dLbl>
              <c:idx val="2"/>
              <c:layout>
                <c:manualLayout>
                  <c:x val="2.0103413691058787E-2"/>
                  <c:y val="-4.57266624249911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54-DC46-BAF7-3C265BD1974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Plan1!$A$2:$A$4</c:f>
              <c:strCache>
                <c:ptCount val="3"/>
                <c:pt idx="0">
                  <c:v>Cenário Ideal (E)</c:v>
                </c:pt>
                <c:pt idx="1">
                  <c:v>Referencial Monetário (F)</c:v>
                </c:pt>
                <c:pt idx="2">
                  <c:v>Demanda Reprimida (E) - (F)</c:v>
                </c:pt>
              </c:strCache>
            </c:strRef>
          </c:cat>
          <c:val>
            <c:numRef>
              <c:f>Plan1!$B$2:$B$4</c:f>
              <c:numCache>
                <c:formatCode>_-* #,##0_-;\-* #,##0_-;_-* "-"??_-;_-@_-</c:formatCode>
                <c:ptCount val="3"/>
                <c:pt idx="0">
                  <c:v>1959407221</c:v>
                </c:pt>
                <c:pt idx="1">
                  <c:v>1076311850</c:v>
                </c:pt>
                <c:pt idx="2">
                  <c:v>883095371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54-DC46-BAF7-3C265BD197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053504"/>
        <c:axId val="98063488"/>
        <c:axId val="0"/>
      </c:bar3DChart>
      <c:catAx>
        <c:axId val="9805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98063488"/>
        <c:crossesAt val="500000"/>
        <c:auto val="1"/>
        <c:lblAlgn val="ctr"/>
        <c:lblOffset val="100"/>
        <c:noMultiLvlLbl val="0"/>
      </c:catAx>
      <c:valAx>
        <c:axId val="98063488"/>
        <c:scaling>
          <c:orientation val="minMax"/>
        </c:scaling>
        <c:delete val="0"/>
        <c:axPos val="l"/>
        <c:majorGridlines/>
        <c:numFmt formatCode="_-* #,##0_-;\-* #,##0_-;_-* &quot;-&quot;??_-;_-@_-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98053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Colunas2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9865351535153986"/>
                  <c:y val="5.71877547752154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684-4248-855B-46DEE119BD5A}"/>
                </c:ext>
              </c:extLst>
            </c:dLbl>
            <c:dLbl>
              <c:idx val="1"/>
              <c:layout>
                <c:manualLayout>
                  <c:x val="0.2430604749962044"/>
                  <c:y val="-0.1855313918286554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84-4248-855B-46DEE119BD5A}"/>
                </c:ext>
              </c:extLst>
            </c:dLbl>
            <c:dLbl>
              <c:idx val="2"/>
              <c:layout>
                <c:manualLayout>
                  <c:x val="-2.6984721677913704E-2"/>
                  <c:y val="9.213817150901577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684-4248-855B-46DEE119BD5A}"/>
                </c:ext>
              </c:extLst>
            </c:dLbl>
            <c:dLbl>
              <c:idx val="7"/>
              <c:layout>
                <c:manualLayout>
                  <c:x val="-1.6368817664968876E-2"/>
                  <c:y val="1.81503755915663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84-4248-855B-46DEE119BD5A}"/>
                </c:ext>
              </c:extLst>
            </c:dLbl>
            <c:dLbl>
              <c:idx val="8"/>
              <c:layout>
                <c:manualLayout>
                  <c:x val="3.1719501318344348E-2"/>
                  <c:y val="-2.82882765551578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684-4248-855B-46DEE119BD5A}"/>
                </c:ext>
              </c:extLst>
            </c:dLbl>
            <c:dLbl>
              <c:idx val="9"/>
              <c:layout>
                <c:manualLayout>
                  <c:x val="0.36171982568095662"/>
                  <c:y val="4.394635889820637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684-4248-855B-46DEE119BD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/>
                </a:pPr>
                <a:endParaRPr lang="pt-BR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Plan1!$B$2:$B$11</c:f>
              <c:numCache>
                <c:formatCode>_(* #,##0.00_);_(* \(#,##0.00\);_(* "-"??_);_(@_)</c:formatCode>
                <c:ptCount val="10"/>
                <c:pt idx="0">
                  <c:v>861717337</c:v>
                </c:pt>
                <c:pt idx="1">
                  <c:v>736000000</c:v>
                </c:pt>
                <c:pt idx="2">
                  <c:v>21349017</c:v>
                </c:pt>
                <c:pt idx="3">
                  <c:v>200000</c:v>
                </c:pt>
                <c:pt idx="4">
                  <c:v>12900000</c:v>
                </c:pt>
                <c:pt idx="5">
                  <c:v>26940000</c:v>
                </c:pt>
                <c:pt idx="6">
                  <c:v>180000000</c:v>
                </c:pt>
                <c:pt idx="7">
                  <c:v>94200000</c:v>
                </c:pt>
                <c:pt idx="8">
                  <c:v>0</c:v>
                </c:pt>
                <c:pt idx="9">
                  <c:v>26100867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684-4248-855B-46DEE119BD5A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Colunas1</c:v>
                </c:pt>
              </c:strCache>
            </c:strRef>
          </c:tx>
          <c:explosion val="25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Plan1!$C$2:$C$11</c:f>
              <c:numCache>
                <c:formatCode>0.00%</c:formatCode>
                <c:ptCount val="10"/>
                <c:pt idx="0">
                  <c:v>0.43978471027590443</c:v>
                </c:pt>
                <c:pt idx="1">
                  <c:v>0.37562380709425791</c:v>
                </c:pt>
                <c:pt idx="2">
                  <c:v>1.0895650873994611E-2</c:v>
                </c:pt>
                <c:pt idx="3">
                  <c:v>1.0207168671039618E-4</c:v>
                </c:pt>
                <c:pt idx="4">
                  <c:v>6.5836237928205534E-3</c:v>
                </c:pt>
                <c:pt idx="5">
                  <c:v>1.3749056199890365E-2</c:v>
                </c:pt>
                <c:pt idx="6">
                  <c:v>9.1864518039356552E-2</c:v>
                </c:pt>
                <c:pt idx="7">
                  <c:v>4.8075764440596601E-2</c:v>
                </c:pt>
                <c:pt idx="8">
                  <c:v>0</c:v>
                </c:pt>
                <c:pt idx="9">
                  <c:v>1.332079759646859E-2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684-4248-855B-46DEE119B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CENÁRIO IDEAL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Plan1!$B$2:$B$11</c:f>
              <c:numCache>
                <c:formatCode>#,##0</c:formatCode>
                <c:ptCount val="10"/>
                <c:pt idx="0">
                  <c:v>861717337</c:v>
                </c:pt>
                <c:pt idx="1">
                  <c:v>736000000</c:v>
                </c:pt>
                <c:pt idx="2">
                  <c:v>21349017</c:v>
                </c:pt>
                <c:pt idx="3">
                  <c:v>200000</c:v>
                </c:pt>
                <c:pt idx="4">
                  <c:v>12900000</c:v>
                </c:pt>
                <c:pt idx="5">
                  <c:v>26940000</c:v>
                </c:pt>
                <c:pt idx="6">
                  <c:v>180000000</c:v>
                </c:pt>
                <c:pt idx="7">
                  <c:v>94200000</c:v>
                </c:pt>
                <c:pt idx="8" formatCode="General">
                  <c:v>0</c:v>
                </c:pt>
                <c:pt idx="9">
                  <c:v>26100867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A0-4A4D-B686-67FF5BF7D546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REFERENCIAL MONETÁRIO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Plan1!$C$2:$C$11</c:f>
              <c:numCache>
                <c:formatCode>#,##0</c:formatCode>
                <c:ptCount val="10"/>
                <c:pt idx="0">
                  <c:v>326550983</c:v>
                </c:pt>
                <c:pt idx="1">
                  <c:v>550000000</c:v>
                </c:pt>
                <c:pt idx="2">
                  <c:v>4249017</c:v>
                </c:pt>
                <c:pt idx="3">
                  <c:v>200000</c:v>
                </c:pt>
                <c:pt idx="4">
                  <c:v>5900000</c:v>
                </c:pt>
                <c:pt idx="5">
                  <c:v>19100000</c:v>
                </c:pt>
                <c:pt idx="6">
                  <c:v>100000000</c:v>
                </c:pt>
                <c:pt idx="7">
                  <c:v>47685000</c:v>
                </c:pt>
                <c:pt idx="8">
                  <c:v>0</c:v>
                </c:pt>
                <c:pt idx="9">
                  <c:v>22626850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A0-4A4D-B686-67FF5BF7D546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DEMANDA REPRIMIDA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DATAPREV</c:v>
                </c:pt>
                <c:pt idx="1">
                  <c:v>FUNCIONAMENTO DAS UNIDADES</c:v>
                </c:pt>
                <c:pt idx="2">
                  <c:v>REFORMAS DAS UNIDADES</c:v>
                </c:pt>
                <c:pt idx="3">
                  <c:v>INSTALAÇÃO DE UNIDADES</c:v>
                </c:pt>
                <c:pt idx="4">
                  <c:v>CAPACITAÇÃO</c:v>
                </c:pt>
                <c:pt idx="5">
                  <c:v>REC.DO DIREITO/PERÍCIA MÉDICA/REAB.PROFIS.</c:v>
                </c:pt>
                <c:pt idx="6">
                  <c:v>CANAL 135</c:v>
                </c:pt>
                <c:pt idx="7">
                  <c:v>ADMINISTRAÇÃO DA UNIDADE / ECT CARTAS SEGURADOS</c:v>
                </c:pt>
                <c:pt idx="8">
                  <c:v>e-Social</c:v>
                </c:pt>
                <c:pt idx="9">
                  <c:v>DEMAIS (SIRC, Auditoria, Gestão da Melhoria, Gestão da Informação, Desimobilização e Defesa Judicial)</c:v>
                </c:pt>
              </c:strCache>
            </c:strRef>
          </c:cat>
          <c:val>
            <c:numRef>
              <c:f>Plan1!$D$2:$D$11</c:f>
              <c:numCache>
                <c:formatCode>#,##0</c:formatCode>
                <c:ptCount val="10"/>
                <c:pt idx="0">
                  <c:v>535166354</c:v>
                </c:pt>
                <c:pt idx="1">
                  <c:v>186000000</c:v>
                </c:pt>
                <c:pt idx="2">
                  <c:v>17100000</c:v>
                </c:pt>
                <c:pt idx="3">
                  <c:v>0</c:v>
                </c:pt>
                <c:pt idx="4">
                  <c:v>7000000</c:v>
                </c:pt>
                <c:pt idx="5">
                  <c:v>7840000</c:v>
                </c:pt>
                <c:pt idx="6">
                  <c:v>80000000</c:v>
                </c:pt>
                <c:pt idx="7">
                  <c:v>46515000</c:v>
                </c:pt>
                <c:pt idx="8">
                  <c:v>0</c:v>
                </c:pt>
                <c:pt idx="9">
                  <c:v>3474017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A0-4A4D-B686-67FF5BF7D5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399616"/>
        <c:axId val="40404864"/>
        <c:axId val="0"/>
      </c:bar3DChart>
      <c:catAx>
        <c:axId val="403996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pt-BR"/>
          </a:p>
        </c:txPr>
        <c:crossAx val="40404864"/>
        <c:crosses val="autoZero"/>
        <c:auto val="1"/>
        <c:lblAlgn val="ctr"/>
        <c:lblOffset val="100"/>
        <c:noMultiLvlLbl val="0"/>
      </c:catAx>
      <c:valAx>
        <c:axId val="4040486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pt-BR"/>
          </a:p>
        </c:txPr>
        <c:crossAx val="4039961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CENÁRIO IDEAL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92282428279423E-2"/>
                  <c:y val="-7.7343929789374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BD-BD49-9012-52B7950D6D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Plan1!$B$2</c:f>
              <c:numCache>
                <c:formatCode>#,##0</c:formatCode>
                <c:ptCount val="1"/>
                <c:pt idx="0">
                  <c:v>861717337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BD-BD49-9012-52B7950D6D2B}"/>
            </c:ext>
          </c:extLst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REFERENCIAL MONETÁRIO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820470363797443E-2"/>
                  <c:y val="-9.843749394454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BD-BD49-9012-52B7950D6D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Plan1!$C$2</c:f>
              <c:numCache>
                <c:formatCode>#,##0</c:formatCode>
                <c:ptCount val="1"/>
                <c:pt idx="0">
                  <c:v>326550983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BD-BD49-9012-52B7950D6D2B}"/>
            </c:ext>
          </c:extLst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DEMANDA REPRIMIDA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1110307020487238E-2"/>
                  <c:y val="-9.14062443770765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ABD-BD49-9012-52B7950D6D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Plan1!$A$2</c:f>
              <c:numCache>
                <c:formatCode>General</c:formatCode>
                <c:ptCount val="1"/>
              </c:numCache>
            </c:numRef>
          </c:cat>
          <c:val>
            <c:numRef>
              <c:f>Plan1!$D$2</c:f>
              <c:numCache>
                <c:formatCode>#,##0</c:formatCode>
                <c:ptCount val="1"/>
                <c:pt idx="0">
                  <c:v>535166354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BD-BD49-9012-52B7950D6D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954752"/>
        <c:axId val="43415424"/>
        <c:axId val="0"/>
      </c:bar3DChart>
      <c:catAx>
        <c:axId val="42954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3415424"/>
        <c:crosses val="autoZero"/>
        <c:auto val="1"/>
        <c:lblAlgn val="ctr"/>
        <c:lblOffset val="100"/>
        <c:noMultiLvlLbl val="0"/>
      </c:catAx>
      <c:valAx>
        <c:axId val="434154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t-BR"/>
          </a:p>
        </c:txPr>
        <c:crossAx val="4295475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pt-B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0.1418</cdr:x>
      <cdr:y>0.223</cdr:y>
    </cdr:from>
    <cdr:to>
      <cdr:x>0.20967</cdr:x>
      <cdr:y>0.23003</cdr:y>
    </cdr:to>
    <cdr:cxnSp macro="">
      <cdr:nvCxnSpPr>
        <cdr:cNvPr id="5" name="Conector reto 4">
          <a:extLst xmlns:a="http://schemas.openxmlformats.org/drawingml/2006/main">
            <a:ext uri="{FF2B5EF4-FFF2-40B4-BE49-F238E27FC236}">
              <a16:creationId xmlns:a16="http://schemas.microsoft.com/office/drawing/2014/main" id="{E40120B7-3EFC-2340-AF64-E0667708A472}"/>
            </a:ext>
          </a:extLst>
        </cdr:cNvPr>
        <cdr:cNvCxnSpPr/>
      </cdr:nvCxnSpPr>
      <cdr:spPr>
        <a:xfrm xmlns:a="http://schemas.openxmlformats.org/drawingml/2006/main" flipH="1" flipV="1">
          <a:off x="1506829" y="1225389"/>
          <a:ext cx="721217" cy="3863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1A688-FE56-46C0-997F-BF0A16FB8A36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931B5-0624-4B58-B8F8-BEABCF70B22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99015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 dirty="0"/>
              <a:t>PREVIDÊNCIA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C83E8-3B4D-4FA1-B120-7D6FC7B73C45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5AE6D-DEBD-46DC-BC9B-D53C9264BF1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877510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5AE6D-DEBD-46DC-BC9B-D53C9264BF11}" type="slidenum">
              <a:rPr lang="pt-BR" smtClean="0"/>
              <a:pPr/>
              <a:t>1</a:t>
            </a:fld>
            <a:endParaRPr lang="pt-BR"/>
          </a:p>
        </p:txBody>
      </p:sp>
      <p:sp>
        <p:nvSpPr>
          <p:cNvPr id="5" name="Espaço Reservado para Cabeçalho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 dirty="0"/>
              <a:t>PREVIDÊNCIA</a:t>
            </a:r>
          </a:p>
        </p:txBody>
      </p:sp>
    </p:spTree>
    <p:extLst>
      <p:ext uri="{BB962C8B-B14F-4D97-AF65-F5344CB8AC3E}">
        <p14:creationId xmlns:p14="http://schemas.microsoft.com/office/powerpoint/2010/main" val="232858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981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267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431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467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476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240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8117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123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351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7689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371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30487-B0D0-4B64-A473-C43C3C1B988E}" type="datetimeFigureOut">
              <a:rPr lang="pt-BR" smtClean="0"/>
              <a:pPr/>
              <a:t>29/07/2020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11E9-D74E-41A4-AC79-3C190070127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2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1738" y="894107"/>
            <a:ext cx="11666483" cy="1706252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pt-BR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Elaboração do Projeto de Lei Orçamentária Anual - 2021</a:t>
            </a:r>
            <a:endParaRPr lang="pt-BR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607" y="3308808"/>
            <a:ext cx="11596743" cy="298441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r>
              <a:rPr lang="pt-BR" sz="7100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Previdência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4300" b="1" dirty="0">
                <a:solidFill>
                  <a:srgbClr val="12028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Proposta Orçamentária - 2021</a:t>
            </a:r>
          </a:p>
          <a:p>
            <a:endParaRPr lang="pt-BR" sz="4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pt-BR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Julho - 2020</a:t>
            </a:r>
            <a:endParaRPr lang="pt-BR" sz="4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-214489" y="0"/>
            <a:ext cx="214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60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812248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latin typeface="Tahoma" pitchFamily="34" charset="0"/>
              </a:rPr>
              <a:t>Despesas Obrigatórias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061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93186" y="2071859"/>
            <a:ext cx="9205627" cy="271428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Fundo do Regime Geral da</a:t>
            </a:r>
          </a:p>
          <a:p>
            <a:pPr algn="ctr" defTabSz="854075">
              <a:defRPr/>
            </a:pPr>
            <a:endParaRPr lang="pt-BR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defTabSz="854075">
              <a:defRPr/>
            </a:pPr>
            <a:r>
              <a:rPr lang="pt-BR" sz="5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Previdência Social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06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FRGPS  -  2019 </a:t>
            </a:r>
            <a:r>
              <a:rPr lang="pt-BR" sz="4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x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2020 </a:t>
            </a:r>
            <a:r>
              <a:rPr lang="pt-BR" sz="40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x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2021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420795" y="5081477"/>
          <a:ext cx="10515601" cy="1161058"/>
        </p:xfrm>
        <a:graphic>
          <a:graphicData uri="http://schemas.openxmlformats.org/drawingml/2006/table">
            <a:tbl>
              <a:tblPr/>
              <a:tblGrid>
                <a:gridCol w="311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09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47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9693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Fontes: SOF-ME; SPREV-ME. </a:t>
                      </a:r>
                    </a:p>
                    <a:p>
                      <a:pPr algn="l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Elaboração: SRGPS/SPREV</a:t>
                      </a: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931">
                <a:tc gridSpan="3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931">
                <a:tc gridSpan="2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6931">
                <a:tc gridSpan="5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6931">
                <a:tc gridSpan="5">
                  <a:txBody>
                    <a:bodyPr/>
                    <a:lstStyle/>
                    <a:p>
                      <a:pPr algn="l" fontAlgn="ctr"/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4" marR="7574" marT="7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D79EC4E0-3BD5-294C-B626-F8CE219B72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114007"/>
              </p:ext>
            </p:extLst>
          </p:nvPr>
        </p:nvGraphicFramePr>
        <p:xfrm>
          <a:off x="420688" y="1874838"/>
          <a:ext cx="10771187" cy="221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Planilha" r:id="rId3" imgW="10172700" imgH="2146300" progId="Excel.Sheet.12">
                  <p:embed/>
                </p:oleObj>
              </mc:Choice>
              <mc:Fallback>
                <p:oleObj name="Planilha" r:id="rId3" imgW="10172700" imgH="2146300" progId="Excel.Sheet.12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D79EC4E0-3BD5-294C-B626-F8CE219B72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0688" y="1874838"/>
                        <a:ext cx="10771187" cy="2216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198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15617" y="2812248"/>
            <a:ext cx="10360765" cy="156885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</a:t>
            </a: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Discricionárias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867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667800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846298"/>
            <a:ext cx="12095544" cy="59503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Cenário Ideal x Referencial x Reprimido (</a:t>
            </a:r>
            <a:r>
              <a:rPr lang="pt-BR" sz="4000" b="1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Adm</a:t>
            </a:r>
            <a:r>
              <a:rPr lang="pt-BR" sz="4000" b="1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  <a:ea typeface="+mn-ea"/>
                <a:cs typeface="+mn-cs"/>
              </a:rPr>
              <a:t>. Direta) </a:t>
            </a:r>
          </a:p>
        </p:txBody>
      </p:sp>
      <p:graphicFrame>
        <p:nvGraphicFramePr>
          <p:cNvPr id="6" name="Gráfico 5"/>
          <p:cNvGraphicFramePr/>
          <p:nvPr/>
        </p:nvGraphicFramePr>
        <p:xfrm>
          <a:off x="578224" y="1586752"/>
          <a:ext cx="11165286" cy="4585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1517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TextShape 3"/>
          <p:cNvSpPr txBox="1"/>
          <p:nvPr/>
        </p:nvSpPr>
        <p:spPr>
          <a:xfrm>
            <a:off x="857160" y="812520"/>
            <a:ext cx="1087920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Cenário Ideal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Referencial </a:t>
            </a:r>
            <a:r>
              <a:rPr lang="pt-BR" sz="4000" b="1" strike="noStrike" spc="-1" dirty="0" err="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</a:t>
            </a: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Reprimido (INSS)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2" name="Gráfico 1"/>
          <p:cNvGraphicFramePr/>
          <p:nvPr/>
        </p:nvGraphicFramePr>
        <p:xfrm>
          <a:off x="1053801" y="1407240"/>
          <a:ext cx="10084158" cy="5093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5795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857160" y="717480"/>
            <a:ext cx="10477440" cy="482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6" name="Objeto 5"/>
          <p:cNvGraphicFramePr>
            <a:graphicFrameLocks noChangeAspect="1"/>
          </p:cNvGraphicFramePr>
          <p:nvPr/>
        </p:nvGraphicFramePr>
        <p:xfrm>
          <a:off x="106363" y="1200150"/>
          <a:ext cx="11977687" cy="5248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Planilha" r:id="rId3" imgW="11944151" imgH="5591265" progId="Excel.Sheet.12">
                  <p:embed/>
                </p:oleObj>
              </mc:Choice>
              <mc:Fallback>
                <p:oleObj name="Planilha" r:id="rId3" imgW="11944151" imgH="5591265" progId="Excel.Sheet.12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363" y="1200150"/>
                        <a:ext cx="11977687" cy="5248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002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857160" y="685080"/>
            <a:ext cx="10477440" cy="4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PRINCIPAIS DESPESAS DO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2" name="Gráfico 1"/>
          <p:cNvGraphicFramePr/>
          <p:nvPr/>
        </p:nvGraphicFramePr>
        <p:xfrm>
          <a:off x="708337" y="1182960"/>
          <a:ext cx="10626263" cy="549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Conector reto 3"/>
          <p:cNvCxnSpPr/>
          <p:nvPr/>
        </p:nvCxnSpPr>
        <p:spPr>
          <a:xfrm flipV="1">
            <a:off x="5988676" y="1622738"/>
            <a:ext cx="2537138" cy="128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90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TextShape 3"/>
          <p:cNvSpPr txBox="1"/>
          <p:nvPr/>
        </p:nvSpPr>
        <p:spPr>
          <a:xfrm>
            <a:off x="955080" y="620746"/>
            <a:ext cx="10477440" cy="594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40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Detalhamento INSS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2" name="Gráfico 1"/>
          <p:cNvGraphicFramePr/>
          <p:nvPr/>
        </p:nvGraphicFramePr>
        <p:xfrm>
          <a:off x="1151108" y="1117379"/>
          <a:ext cx="9889544" cy="5835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0858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1054440" y="616868"/>
            <a:ext cx="10477440" cy="518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1F4E79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DATAPREV 2021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0" y="6678000"/>
            <a:ext cx="12191760" cy="17964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3"/>
          <p:cNvSpPr/>
          <p:nvPr/>
        </p:nvSpPr>
        <p:spPr>
          <a:xfrm>
            <a:off x="0" y="0"/>
            <a:ext cx="12191760" cy="639000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pt-BR" sz="3600" b="1" i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PREVIDÊNCIA</a:t>
            </a: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" name="Gráfico 2"/>
          <p:cNvGraphicFramePr/>
          <p:nvPr/>
        </p:nvGraphicFramePr>
        <p:xfrm>
          <a:off x="579549" y="1228632"/>
          <a:ext cx="10952331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73954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pt-BR" altLang="pt-BR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Orçamento Público: </a:t>
            </a:r>
            <a:r>
              <a:rPr lang="pt-BR" altLang="pt-BR" sz="3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 instrumento legal (aprovado por Lei) contendo a previsão de receitas e a fixação de despesas a serem realizadas pelo Governo em um determinado exercício.</a:t>
            </a:r>
          </a:p>
          <a:p>
            <a:pPr algn="just"/>
            <a:endParaRPr lang="pt-BR" altLang="pt-BR" sz="3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pt-BR" altLang="pt-BR" sz="3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Estrutura Orçamentária: </a:t>
            </a:r>
            <a:r>
              <a:rPr lang="pt-BR" altLang="pt-BR" sz="3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artigos 165 a 169 da Constituição Federal/88.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65988" y="1687398"/>
            <a:ext cx="11887200" cy="499060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algn="just"/>
            <a:r>
              <a:rPr lang="pt-BR" altLang="pt-BR" sz="38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Fiscal: </a:t>
            </a:r>
            <a:r>
              <a:rPr lang="pt-BR" altLang="pt-BR" sz="3800" dirty="0">
                <a:latin typeface="Tahoma" pitchFamily="34" charset="0"/>
                <a:ea typeface="Tahoma" pitchFamily="34" charset="0"/>
                <a:cs typeface="Tahoma" pitchFamily="34" charset="0"/>
              </a:rPr>
              <a:t>referente aos Poderes da União, seus fundos, órgãos e entidades da administração direta e indireta, inclusive fundações instituídas e mantidas pelo Poder Público;</a:t>
            </a:r>
          </a:p>
          <a:p>
            <a:pPr algn="just"/>
            <a:endParaRPr lang="pt-BR" altLang="pt-BR" sz="3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pt-BR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de Investimento</a:t>
            </a: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: das empresas em que a União, direta ou indiretamente, detenha a maioria do capital social com direito a voto;</a:t>
            </a:r>
          </a:p>
          <a:p>
            <a:pPr algn="just"/>
            <a:endParaRPr lang="pt-BR" sz="4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pt-BR" sz="4000" b="1" dirty="0">
                <a:latin typeface="Tahoma" pitchFamily="34" charset="0"/>
                <a:ea typeface="Tahoma" pitchFamily="34" charset="0"/>
                <a:cs typeface="Tahoma" pitchFamily="34" charset="0"/>
              </a:rPr>
              <a:t>Orçamento da Seguridade Social</a:t>
            </a: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: abrangendo todas as entidades e órgãos a ela vinculados, da administração direta ou indireta, bem como os fundos e fundações instituídos e mantidos</a:t>
            </a:r>
          </a:p>
          <a:p>
            <a:pPr>
              <a:buNone/>
            </a:pPr>
            <a:r>
              <a:rPr lang="pt-BR" sz="4000" dirty="0">
                <a:latin typeface="Tahoma" pitchFamily="34" charset="0"/>
                <a:ea typeface="Tahoma" pitchFamily="34" charset="0"/>
                <a:cs typeface="Tahoma" pitchFamily="34" charset="0"/>
              </a:rPr>
              <a:t>	pelo Poder Público.</a:t>
            </a:r>
            <a:br>
              <a:rPr lang="pt-BR" sz="4000" dirty="0"/>
            </a:br>
            <a:endParaRPr lang="pt-BR" altLang="pt-BR" sz="3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852014" y="615465"/>
            <a:ext cx="7721600" cy="73436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CONCEITOS</a:t>
            </a:r>
          </a:p>
        </p:txBody>
      </p:sp>
    </p:spTree>
    <p:extLst>
      <p:ext uri="{BB962C8B-B14F-4D97-AF65-F5344CB8AC3E}">
        <p14:creationId xmlns:p14="http://schemas.microsoft.com/office/powerpoint/2010/main" val="1133513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RECEITAS PÚBLICAS</a:t>
            </a:r>
          </a:p>
          <a:p>
            <a:pPr marL="0" indent="0" algn="just">
              <a:buFontTx/>
              <a:buNone/>
            </a:pPr>
            <a:r>
              <a:rPr lang="pt-BR" altLang="pt-BR" sz="36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	</a:t>
            </a: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São os ingressos de recursos financeiros nos cofres do Estado, registradas como: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Receitas orçamentárias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quando representam disponibilidades de recursos financeiros para o erário;  </a:t>
            </a:r>
          </a:p>
          <a:p>
            <a:pPr marL="0" indent="0" algn="just"/>
            <a:r>
              <a:rPr lang="pt-BR" altLang="pt-BR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Receitas extraorçamentárias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quando representam apenas entradas compensatórias. </a:t>
            </a:r>
            <a:r>
              <a:rPr lang="pt-BR" altLang="pt-BR" sz="3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 bwMode="auto">
          <a:xfrm>
            <a:off x="177800" y="1117600"/>
            <a:ext cx="11844868" cy="5311481"/>
          </a:xfr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just">
              <a:buFontTx/>
              <a:buNone/>
            </a:pPr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DESPESAS PÚBLICAS</a:t>
            </a:r>
          </a:p>
          <a:p>
            <a:pPr marL="0" indent="0" algn="just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FontTx/>
              <a:buNone/>
            </a:pP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Conjunto de dispêndios realizados pelos entes públicos para o funcionamento e manutenção dos serviços públicos prestados à sociedade. </a:t>
            </a:r>
            <a:r>
              <a:rPr lang="pt-BR" altLang="pt-BR" sz="36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pt-BR" altLang="pt-B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  <a:p>
            <a:pPr marL="0" indent="0">
              <a:buFontTx/>
              <a:buNone/>
            </a:pPr>
            <a:endParaRPr lang="pt-BR" altLang="pt-BR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20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Espaço Reservado para Conteúdo 2"/>
          <p:cNvSpPr>
            <a:spLocks noGrp="1"/>
          </p:cNvSpPr>
          <p:nvPr>
            <p:ph idx="1"/>
          </p:nvPr>
        </p:nvSpPr>
        <p:spPr>
          <a:xfrm>
            <a:off x="0" y="1896533"/>
            <a:ext cx="12192000" cy="4961468"/>
          </a:xfrm>
        </p:spPr>
        <p:txBody>
          <a:bodyPr/>
          <a:lstStyle/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uma lei ordinária com validade para um exercício fiscal. A LOA autoriza as despesas da União de acordo com a previsão de arrecadação.</a:t>
            </a:r>
          </a:p>
          <a:p>
            <a:pPr marL="0" indent="0" algn="just">
              <a:buFontTx/>
              <a:buNone/>
              <a:defRPr/>
            </a:pPr>
            <a:endParaRPr lang="pt-BR" sz="3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PLOA deve ser enviado ao Congresso Nacional até 31/08 de cada ano e devolvido para sanção presidencial até o encerramento da sessão legislativa</a:t>
            </a:r>
            <a:r>
              <a:rPr lang="pt-BR" sz="31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1852014" y="615464"/>
            <a:ext cx="7721600" cy="1213335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Lei Orçamentária Anual - LOA</a:t>
            </a:r>
          </a:p>
        </p:txBody>
      </p:sp>
    </p:spTree>
    <p:extLst>
      <p:ext uri="{BB962C8B-B14F-4D97-AF65-F5344CB8AC3E}">
        <p14:creationId xmlns:p14="http://schemas.microsoft.com/office/powerpoint/2010/main" val="941409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/>
          <p:nvPr/>
        </p:nvSpPr>
        <p:spPr>
          <a:xfrm>
            <a:off x="0" y="0"/>
            <a:ext cx="12192000" cy="685124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520996" y="1625600"/>
            <a:ext cx="11344940" cy="4927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70000"/>
              </a:lnSpc>
              <a:buNone/>
              <a:defRPr/>
            </a:pP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estrutura atual as programações estão organizadas em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programas de trabalho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que contêm informações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qualitativas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</a:t>
            </a:r>
            <a:r>
              <a:rPr lang="pt-BR" sz="3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quantitativas</a:t>
            </a:r>
            <a:r>
              <a:rPr lang="pt-BR" sz="3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sejam físicas ou financeiras.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35988" y="897717"/>
            <a:ext cx="10388338" cy="72788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da Lei Orçamentária Anual</a:t>
            </a:r>
          </a:p>
        </p:txBody>
      </p:sp>
    </p:spTree>
    <p:extLst>
      <p:ext uri="{BB962C8B-B14F-4D97-AF65-F5344CB8AC3E}">
        <p14:creationId xmlns:p14="http://schemas.microsoft.com/office/powerpoint/2010/main" val="365704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0005" y="1452283"/>
            <a:ext cx="10348856" cy="4044876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folHlink"/>
                    </a:gs>
                    <a:gs pos="100000">
                      <a:schemeClr val="tx1"/>
                    </a:gs>
                  </a:gsLst>
                  <a:path path="rect">
                    <a:fillToRect t="100000" r="10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5341" tIns="42670" rIns="85341" bIns="42670" anchor="ctr"/>
          <a:lstStyle/>
          <a:p>
            <a:pPr algn="ctr" defTabSz="854075">
              <a:defRPr/>
            </a:pPr>
            <a:r>
              <a:rPr lang="pt-BR" sz="4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816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0" y="0"/>
            <a:ext cx="12192000" cy="658835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3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PREVIDÊNCIA</a:t>
            </a: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6678000"/>
            <a:ext cx="12192000" cy="180000"/>
          </a:xfrm>
          <a:prstGeom prst="rect">
            <a:avLst/>
          </a:prstGeom>
          <a:solidFill>
            <a:srgbClr val="008080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pt-BR" sz="3600" b="1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947007" y="3303603"/>
            <a:ext cx="2471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/>
              <a:t>;</a:t>
            </a: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420"/>
          <a:stretch/>
        </p:blipFill>
        <p:spPr>
          <a:xfrm>
            <a:off x="24618" y="1354028"/>
            <a:ext cx="12141981" cy="4591505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040403" y="653632"/>
            <a:ext cx="83583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altLang="pt-BR" sz="3600" b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Estrutura -  Ministério da Economia</a:t>
            </a:r>
          </a:p>
        </p:txBody>
      </p:sp>
      <p:cxnSp>
        <p:nvCxnSpPr>
          <p:cNvPr id="9" name="Conector reto 8"/>
          <p:cNvCxnSpPr/>
          <p:nvPr/>
        </p:nvCxnSpPr>
        <p:spPr>
          <a:xfrm>
            <a:off x="5327995" y="5945533"/>
            <a:ext cx="0" cy="3067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tângulo 9"/>
          <p:cNvSpPr/>
          <p:nvPr/>
        </p:nvSpPr>
        <p:spPr>
          <a:xfrm>
            <a:off x="3703144" y="6059834"/>
            <a:ext cx="1313411" cy="4996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u="sng"/>
          </a:p>
        </p:txBody>
      </p:sp>
      <p:sp>
        <p:nvSpPr>
          <p:cNvPr id="11" name="Retângulo 10"/>
          <p:cNvSpPr/>
          <p:nvPr/>
        </p:nvSpPr>
        <p:spPr>
          <a:xfrm>
            <a:off x="3751465" y="6048032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Secretaria de </a:t>
            </a:r>
          </a:p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Previdência</a:t>
            </a:r>
            <a:endParaRPr lang="pt-BR" sz="1400" b="1" u="sng" dirty="0">
              <a:solidFill>
                <a:schemeClr val="accent5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5639436" y="6068301"/>
            <a:ext cx="1313411" cy="49961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u="sng"/>
          </a:p>
        </p:txBody>
      </p:sp>
      <p:sp>
        <p:nvSpPr>
          <p:cNvPr id="16" name="Retângulo 15"/>
          <p:cNvSpPr/>
          <p:nvPr/>
        </p:nvSpPr>
        <p:spPr>
          <a:xfrm>
            <a:off x="5687757" y="6056499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Secretaria de </a:t>
            </a:r>
          </a:p>
          <a:p>
            <a:pPr algn="ctr"/>
            <a:r>
              <a:rPr lang="pt-BR" sz="1400" b="1" u="sng" dirty="0">
                <a:solidFill>
                  <a:schemeClr val="accent5">
                    <a:lumMod val="75000"/>
                  </a:schemeClr>
                </a:solidFill>
                <a:latin typeface="Berlin Sans FB Demi" panose="020E0802020502020306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Trabalho</a:t>
            </a:r>
            <a:endParaRPr lang="pt-BR" sz="1400" b="1" u="sng" dirty="0">
              <a:solidFill>
                <a:schemeClr val="accent5">
                  <a:lumMod val="75000"/>
                </a:schemeClr>
              </a:solidFill>
              <a:latin typeface="Berlin Sans FB Demi" panose="020E0802020502020306" pitchFamily="34" charset="0"/>
            </a:endParaRPr>
          </a:p>
        </p:txBody>
      </p:sp>
      <p:cxnSp>
        <p:nvCxnSpPr>
          <p:cNvPr id="17" name="Conector reto 16"/>
          <p:cNvCxnSpPr/>
          <p:nvPr/>
        </p:nvCxnSpPr>
        <p:spPr>
          <a:xfrm flipH="1">
            <a:off x="5016555" y="6252251"/>
            <a:ext cx="31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to 18"/>
          <p:cNvCxnSpPr/>
          <p:nvPr/>
        </p:nvCxnSpPr>
        <p:spPr>
          <a:xfrm flipH="1">
            <a:off x="5310583" y="6246555"/>
            <a:ext cx="3114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0520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3540</TotalTime>
  <Words>355</Words>
  <Application>Microsoft Office PowerPoint</Application>
  <PresentationFormat>Widescreen</PresentationFormat>
  <Paragraphs>73</Paragraphs>
  <Slides>19</Slides>
  <Notes>1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7" baseType="lpstr">
      <vt:lpstr>Arial</vt:lpstr>
      <vt:lpstr>Berlin Sans FB Demi</vt:lpstr>
      <vt:lpstr>Calibri</vt:lpstr>
      <vt:lpstr>Calibri Light</vt:lpstr>
      <vt:lpstr>Tahoma</vt:lpstr>
      <vt:lpstr>Times New Roman</vt:lpstr>
      <vt:lpstr>Tema do Office</vt:lpstr>
      <vt:lpstr>Planilha</vt:lpstr>
      <vt:lpstr>Elaboração do Projeto de Lei Orçamentária Anual - 2021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Cenário Ideal x Referencial x Reprimido (Adm. Direta)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rogerio.lima@df.senac.br</dc:creator>
  <cp:lastModifiedBy>Colegiado</cp:lastModifiedBy>
  <cp:revision>466</cp:revision>
  <cp:lastPrinted>2016-07-27T19:50:57Z</cp:lastPrinted>
  <dcterms:created xsi:type="dcterms:W3CDTF">2014-07-18T17:27:26Z</dcterms:created>
  <dcterms:modified xsi:type="dcterms:W3CDTF">2020-07-29T19:17:17Z</dcterms:modified>
</cp:coreProperties>
</file>